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72" r:id="rId5"/>
    <p:sldMasterId id="2147483695" r:id="rId6"/>
    <p:sldMasterId id="2147483718" r:id="rId7"/>
    <p:sldMasterId id="2147483741" r:id="rId8"/>
  </p:sldMasterIdLst>
  <p:notesMasterIdLst>
    <p:notesMasterId r:id="rId17"/>
  </p:notesMasterIdLst>
  <p:handoutMasterIdLst>
    <p:handoutMasterId r:id="rId18"/>
  </p:handoutMasterIdLst>
  <p:sldIdLst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</p:sldIdLst>
  <p:sldSz cx="9144000" cy="6858000" type="screen4x3"/>
  <p:notesSz cx="6807200" cy="99393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CBC"/>
    <a:srgbClr val="26963B"/>
    <a:srgbClr val="F03446"/>
    <a:srgbClr val="F8A4AC"/>
    <a:srgbClr val="44D05F"/>
    <a:srgbClr val="0D48BC"/>
    <a:srgbClr val="FFFF99"/>
    <a:srgbClr val="FCFACC"/>
    <a:srgbClr val="F7F28D"/>
    <a:srgbClr val="F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1347" autoAdjust="0"/>
  </p:normalViewPr>
  <p:slideViewPr>
    <p:cSldViewPr snapToGrid="0" snapToObjects="1">
      <p:cViewPr varScale="1">
        <p:scale>
          <a:sx n="103" d="100"/>
          <a:sy n="103" d="100"/>
        </p:scale>
        <p:origin x="18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6257F-9BBA-4C5C-866A-C3C53ED056DE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D04851-69C3-44A1-B487-045121F54D3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Подключиться к оператору (например: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Диадок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Тензор/СБИС,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Такском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47893-63E3-4B5B-9A40-C6E970EE57FE}" type="sibTrans" cxnId="{C7F40F99-7A1E-489D-A900-84986B1568D0}">
      <dgm:prSet/>
      <dgm:spPr/>
      <dgm:t>
        <a:bodyPr/>
        <a:lstStyle/>
        <a:p>
          <a:endParaRPr lang="ru-RU" dirty="0"/>
        </a:p>
      </dgm:t>
    </dgm:pt>
    <dgm:pt modelId="{0012FED4-02EC-48E2-8FD6-D6F63428A583}" type="parTrans" cxnId="{C7F40F99-7A1E-489D-A900-84986B1568D0}">
      <dgm:prSet/>
      <dgm:spPr/>
      <dgm:t>
        <a:bodyPr/>
        <a:lstStyle/>
        <a:p>
          <a:endParaRPr lang="ru-RU"/>
        </a:p>
      </dgm:t>
    </dgm:pt>
    <dgm:pt modelId="{B255809D-C5D2-46A9-AB3A-881B71896BC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Купить сертификат электронной подписи и средство криптографической защиты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3480A-8622-417A-A5D4-EF15D3FB1E96}" type="sibTrans" cxnId="{09BD2327-18E7-4A73-9280-DCE24545A9BD}">
      <dgm:prSet/>
      <dgm:spPr/>
      <dgm:t>
        <a:bodyPr/>
        <a:lstStyle/>
        <a:p>
          <a:endParaRPr lang="ru-RU"/>
        </a:p>
      </dgm:t>
    </dgm:pt>
    <dgm:pt modelId="{19EBFF1B-6B3F-4ADC-9C69-0B2677722BA3}" type="parTrans" cxnId="{09BD2327-18E7-4A73-9280-DCE24545A9BD}">
      <dgm:prSet/>
      <dgm:spPr/>
      <dgm:t>
        <a:bodyPr/>
        <a:lstStyle/>
        <a:p>
          <a:endParaRPr lang="ru-RU"/>
        </a:p>
      </dgm:t>
    </dgm:pt>
    <dgm:pt modelId="{2F8B2B20-B582-4888-8275-D370679BDFEF}" type="pres">
      <dgm:prSet presAssocID="{B9A6257F-9BBA-4C5C-866A-C3C53ED056D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C078CD-B883-45EB-AFEE-C40ED7F4763E}" type="pres">
      <dgm:prSet presAssocID="{BDD04851-69C3-44A1-B487-045121F54D3C}" presName="node" presStyleLbl="node1" presStyleIdx="0" presStyleCnt="2" custScaleX="222330" custLinFactNeighborX="0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C086F-C0FE-4FF6-A6E4-269E1DC7F27A}" type="pres">
      <dgm:prSet presAssocID="{A4147893-63E3-4B5B-9A40-C6E970EE57FE}" presName="sibTrans" presStyleLbl="sibTrans2D1" presStyleIdx="0" presStyleCnt="1" custScaleX="128780"/>
      <dgm:spPr/>
      <dgm:t>
        <a:bodyPr/>
        <a:lstStyle/>
        <a:p>
          <a:endParaRPr lang="ru-RU"/>
        </a:p>
      </dgm:t>
    </dgm:pt>
    <dgm:pt modelId="{B6F68ED0-3C6D-42AD-A479-98D49465E2F0}" type="pres">
      <dgm:prSet presAssocID="{A4147893-63E3-4B5B-9A40-C6E970EE57FE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C19451B-9006-4D4D-9047-8F6DBE99C799}" type="pres">
      <dgm:prSet presAssocID="{B255809D-C5D2-46A9-AB3A-881B71896BC9}" presName="node" presStyleLbl="node1" presStyleIdx="1" presStyleCnt="2" custScaleX="216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B4035-84C3-4F8F-892C-3B63C0C5224E}" type="presOf" srcId="{BDD04851-69C3-44A1-B487-045121F54D3C}" destId="{98C078CD-B883-45EB-AFEE-C40ED7F4763E}" srcOrd="0" destOrd="0" presId="urn:microsoft.com/office/officeart/2005/8/layout/process2"/>
    <dgm:cxn modelId="{64F9026E-3F72-4DB7-A408-2B28DAE16F55}" type="presOf" srcId="{A4147893-63E3-4B5B-9A40-C6E970EE57FE}" destId="{B6F68ED0-3C6D-42AD-A479-98D49465E2F0}" srcOrd="1" destOrd="0" presId="urn:microsoft.com/office/officeart/2005/8/layout/process2"/>
    <dgm:cxn modelId="{A42F7E2E-6BF0-4019-A1E5-82A57D1F3B9F}" type="presOf" srcId="{B255809D-C5D2-46A9-AB3A-881B71896BC9}" destId="{5C19451B-9006-4D4D-9047-8F6DBE99C799}" srcOrd="0" destOrd="0" presId="urn:microsoft.com/office/officeart/2005/8/layout/process2"/>
    <dgm:cxn modelId="{C7F40F99-7A1E-489D-A900-84986B1568D0}" srcId="{B9A6257F-9BBA-4C5C-866A-C3C53ED056DE}" destId="{BDD04851-69C3-44A1-B487-045121F54D3C}" srcOrd="0" destOrd="0" parTransId="{0012FED4-02EC-48E2-8FD6-D6F63428A583}" sibTransId="{A4147893-63E3-4B5B-9A40-C6E970EE57FE}"/>
    <dgm:cxn modelId="{F28B520B-7C2B-4FA0-8B62-007A649F69E6}" type="presOf" srcId="{A4147893-63E3-4B5B-9A40-C6E970EE57FE}" destId="{808C086F-C0FE-4FF6-A6E4-269E1DC7F27A}" srcOrd="0" destOrd="0" presId="urn:microsoft.com/office/officeart/2005/8/layout/process2"/>
    <dgm:cxn modelId="{09BD2327-18E7-4A73-9280-DCE24545A9BD}" srcId="{B9A6257F-9BBA-4C5C-866A-C3C53ED056DE}" destId="{B255809D-C5D2-46A9-AB3A-881B71896BC9}" srcOrd="1" destOrd="0" parTransId="{19EBFF1B-6B3F-4ADC-9C69-0B2677722BA3}" sibTransId="{D283480A-8622-417A-A5D4-EF15D3FB1E96}"/>
    <dgm:cxn modelId="{8BF016A7-2F1D-436A-A9C4-A06E1F64FE4D}" type="presOf" srcId="{B9A6257F-9BBA-4C5C-866A-C3C53ED056DE}" destId="{2F8B2B20-B582-4888-8275-D370679BDFEF}" srcOrd="0" destOrd="0" presId="urn:microsoft.com/office/officeart/2005/8/layout/process2"/>
    <dgm:cxn modelId="{BBF3191C-405F-4B3C-A8F0-FB8F50C9E6FB}" type="presParOf" srcId="{2F8B2B20-B582-4888-8275-D370679BDFEF}" destId="{98C078CD-B883-45EB-AFEE-C40ED7F4763E}" srcOrd="0" destOrd="0" presId="urn:microsoft.com/office/officeart/2005/8/layout/process2"/>
    <dgm:cxn modelId="{D52B827F-139A-4559-A49E-1325995E25F8}" type="presParOf" srcId="{2F8B2B20-B582-4888-8275-D370679BDFEF}" destId="{808C086F-C0FE-4FF6-A6E4-269E1DC7F27A}" srcOrd="1" destOrd="0" presId="urn:microsoft.com/office/officeart/2005/8/layout/process2"/>
    <dgm:cxn modelId="{306EC9F5-24A3-4F08-9771-8038320DD43C}" type="presParOf" srcId="{808C086F-C0FE-4FF6-A6E4-269E1DC7F27A}" destId="{B6F68ED0-3C6D-42AD-A479-98D49465E2F0}" srcOrd="0" destOrd="0" presId="urn:microsoft.com/office/officeart/2005/8/layout/process2"/>
    <dgm:cxn modelId="{89E51F2E-2F63-4528-B60C-2A5B764C8296}" type="presParOf" srcId="{2F8B2B20-B582-4888-8275-D370679BDFEF}" destId="{5C19451B-9006-4D4D-9047-8F6DBE99C799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078CD-B883-45EB-AFEE-C40ED7F4763E}">
      <dsp:nvSpPr>
        <dsp:cNvPr id="0" name=""/>
        <dsp:cNvSpPr/>
      </dsp:nvSpPr>
      <dsp:spPr>
        <a:xfrm>
          <a:off x="347099" y="0"/>
          <a:ext cx="7086611" cy="17707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Подключиться к оператору (например: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Диадок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Тензор/СБИС,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Такском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964" y="51865"/>
        <a:ext cx="6982881" cy="1667063"/>
      </dsp:txXfrm>
    </dsp:sp>
    <dsp:sp modelId="{808C086F-C0FE-4FF6-A6E4-269E1DC7F27A}">
      <dsp:nvSpPr>
        <dsp:cNvPr id="0" name=""/>
        <dsp:cNvSpPr/>
      </dsp:nvSpPr>
      <dsp:spPr>
        <a:xfrm rot="5400000">
          <a:off x="3462564" y="1815334"/>
          <a:ext cx="855682" cy="79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 dirty="0"/>
        </a:p>
      </dsp:txBody>
      <dsp:txXfrm rot="-5400000">
        <a:off x="3651348" y="1785922"/>
        <a:ext cx="478115" cy="616625"/>
      </dsp:txXfrm>
    </dsp:sp>
    <dsp:sp modelId="{5C19451B-9006-4D4D-9047-8F6DBE99C799}">
      <dsp:nvSpPr>
        <dsp:cNvPr id="0" name=""/>
        <dsp:cNvSpPr/>
      </dsp:nvSpPr>
      <dsp:spPr>
        <a:xfrm>
          <a:off x="440236" y="2656731"/>
          <a:ext cx="6900337" cy="17707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Купить сертификат электронной подписи и средство криптографической защиты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101" y="2708596"/>
        <a:ext cx="6796607" cy="1667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47C0-FF1A-4D55-BB70-A149F4A76083}" type="datetime1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15C0D-C317-634A-915E-F2241F4CB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05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63A8-6A3E-45E2-AE80-0273BA1D9B29}" type="datetime1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0665D-DA61-E742-8E21-F6695BA7C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62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1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02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6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27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30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pic>
        <p:nvPicPr>
          <p:cNvPr id="32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8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90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715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0039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747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01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257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77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8945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2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9764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2455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874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1024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1556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676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6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3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5817" y="7051552"/>
            <a:ext cx="485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ОАО «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ФосАгро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»</a:t>
            </a:r>
            <a:endParaRPr lang="nb-NO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119333, Москва, Ленинский проспект, д. 55/1, стр. 1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Телефон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: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 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+7 (495) 232-96-89 </a:t>
            </a:r>
            <a:endParaRPr lang="ru-RU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Ф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акс: +7 (495) 956-19-02</a:t>
            </a:r>
          </a:p>
          <a:p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E-mail: info@phosagro.ru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iosC"/>
                <a:cs typeface="HeliosC"/>
              </a:rPr>
              <a:t>www.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phosagro.ru </a:t>
            </a:r>
            <a:endParaRPr lang="ru-RU" sz="1200" dirty="0">
              <a:solidFill>
                <a:srgbClr val="FFFFFF"/>
              </a:solidFill>
              <a:latin typeface="HeliosC"/>
              <a:cs typeface="HeliosC"/>
            </a:endParaRPr>
          </a:p>
        </p:txBody>
      </p:sp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" y="5917684"/>
            <a:ext cx="2223628" cy="4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2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14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13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1859353"/>
            <a:ext cx="7772400" cy="2357436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9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5525681"/>
            <a:ext cx="914400" cy="43184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0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54301"/>
            <a:ext cx="8089900" cy="69849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Наименование проекта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D48B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95147"/>
            <a:ext cx="5486400" cy="3732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0502" y="569272"/>
            <a:ext cx="8183434" cy="30137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D48BC"/>
                </a:solidFill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8" name="Название 9"/>
          <p:cNvSpPr txBox="1">
            <a:spLocks/>
          </p:cNvSpPr>
          <p:nvPr userDrawn="1"/>
        </p:nvSpPr>
        <p:spPr>
          <a:xfrm>
            <a:off x="623528" y="144034"/>
            <a:ext cx="2482927" cy="445198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0" kern="1200" baseline="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Текст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16448" y="144034"/>
            <a:ext cx="907487" cy="39832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2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6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27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30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pic>
        <p:nvPicPr>
          <p:cNvPr id="32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7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423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19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7596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401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680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873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766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9809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723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5577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90191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1584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7479366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88121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29073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659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161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0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8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5817" y="7051552"/>
            <a:ext cx="485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ОАО «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ФосАгро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»</a:t>
            </a:r>
            <a:endParaRPr lang="nb-NO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119333, Москва, Ленинский проспект, д. 55/1, стр. 1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Телефон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: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 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+7 (495) 232-96-89 </a:t>
            </a:r>
            <a:endParaRPr lang="ru-RU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Ф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акс: +7 (495) 956-19-02</a:t>
            </a:r>
          </a:p>
          <a:p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E-mail: info@phosagro.ru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iosC"/>
                <a:cs typeface="HeliosC"/>
              </a:rPr>
              <a:t>www.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phosagro.ru </a:t>
            </a:r>
            <a:endParaRPr lang="ru-RU" sz="1200" dirty="0">
              <a:solidFill>
                <a:srgbClr val="FFFFFF"/>
              </a:solidFill>
              <a:latin typeface="HeliosC"/>
              <a:cs typeface="HeliosC"/>
            </a:endParaRPr>
          </a:p>
        </p:txBody>
      </p:sp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" y="5917684"/>
            <a:ext cx="2223628" cy="4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6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14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13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1859353"/>
            <a:ext cx="7772400" cy="2357436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9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5525681"/>
            <a:ext cx="914400" cy="43184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59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54301"/>
            <a:ext cx="8089900" cy="69849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Наименование проекта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3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D48B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95147"/>
            <a:ext cx="5486400" cy="3732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0502" y="569272"/>
            <a:ext cx="8183434" cy="30137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D48BC"/>
                </a:solidFill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8" name="Название 9"/>
          <p:cNvSpPr txBox="1">
            <a:spLocks/>
          </p:cNvSpPr>
          <p:nvPr userDrawn="1"/>
        </p:nvSpPr>
        <p:spPr>
          <a:xfrm>
            <a:off x="623528" y="144034"/>
            <a:ext cx="2482927" cy="445198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0" kern="1200" baseline="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Текст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16448" y="144034"/>
            <a:ext cx="907487" cy="39832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94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6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27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30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pic>
        <p:nvPicPr>
          <p:cNvPr id="32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9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79888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3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05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9381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86133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1163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80533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2976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8857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250119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289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15888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366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742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64850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04261"/>
      </p:ext>
    </p:extLst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215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5817" y="7051552"/>
            <a:ext cx="485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ОАО «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ФосАгро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»</a:t>
            </a:r>
            <a:endParaRPr lang="nb-NO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119333, Москва, Ленинский проспект, д. 55/1, стр. 1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Телефон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: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 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+7 (495) 232-96-89 </a:t>
            </a:r>
            <a:endParaRPr lang="ru-RU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Ф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акс: +7 (495) 956-19-02</a:t>
            </a:r>
          </a:p>
          <a:p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E-mail: info@phosagro.ru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iosC"/>
                <a:cs typeface="HeliosC"/>
              </a:rPr>
              <a:t>www.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phosagro.ru </a:t>
            </a:r>
            <a:endParaRPr lang="ru-RU" sz="1200" dirty="0">
              <a:solidFill>
                <a:srgbClr val="FFFFFF"/>
              </a:solidFill>
              <a:latin typeface="HeliosC"/>
              <a:cs typeface="HeliosC"/>
            </a:endParaRPr>
          </a:p>
        </p:txBody>
      </p:sp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" y="5917684"/>
            <a:ext cx="2223628" cy="4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14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13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1859353"/>
            <a:ext cx="7772400" cy="2357436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9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5525681"/>
            <a:ext cx="914400" cy="43184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99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54301"/>
            <a:ext cx="8089900" cy="69849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Наименование проекта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D48B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95147"/>
            <a:ext cx="5486400" cy="3732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0502" y="569272"/>
            <a:ext cx="8183434" cy="30137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D48BC"/>
                </a:solidFill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8" name="Название 9"/>
          <p:cNvSpPr txBox="1">
            <a:spLocks/>
          </p:cNvSpPr>
          <p:nvPr userDrawn="1"/>
        </p:nvSpPr>
        <p:spPr>
          <a:xfrm>
            <a:off x="623528" y="144034"/>
            <a:ext cx="2482927" cy="445198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0" kern="1200" baseline="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Текст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16448" y="144034"/>
            <a:ext cx="907487" cy="39832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25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26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27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30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pic>
        <p:nvPicPr>
          <p:cNvPr id="32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8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26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698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7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15417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86454"/>
      </p:ext>
    </p:extLst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66494"/>
      </p:ext>
    </p:extLst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4285"/>
      </p:ext>
    </p:extLst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77819"/>
      </p:ext>
    </p:extLst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216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70149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8887964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54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648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729272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62930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2926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72322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4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4801"/>
            <a:ext cx="9144000" cy="584199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65817" y="7051552"/>
            <a:ext cx="4857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ОАО «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ФосАгро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»</a:t>
            </a:r>
            <a:endParaRPr lang="nb-NO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119333, Москва, Ленинский проспект, д. 55/1, стр. 1</a:t>
            </a: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Телефон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:</a:t>
            </a:r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 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+7 (495) 232-96-89 </a:t>
            </a:r>
            <a:endParaRPr lang="ru-RU" sz="1200" dirty="0" smtClean="0">
              <a:solidFill>
                <a:srgbClr val="FFFFFF"/>
              </a:solidFill>
              <a:latin typeface="HeliosC"/>
              <a:cs typeface="HeliosC"/>
            </a:endParaRPr>
          </a:p>
          <a:p>
            <a:r>
              <a:rPr lang="ru-RU" sz="1200" dirty="0" smtClean="0">
                <a:solidFill>
                  <a:srgbClr val="FFFFFF"/>
                </a:solidFill>
                <a:latin typeface="HeliosC"/>
                <a:cs typeface="HeliosC"/>
              </a:rPr>
              <a:t>Ф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акс: +7 (495) 956-19-02</a:t>
            </a:r>
          </a:p>
          <a:p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E-mail: info@phosagro.ru</a:t>
            </a:r>
          </a:p>
          <a:p>
            <a:r>
              <a:rPr lang="en-US" sz="1200" dirty="0" smtClean="0">
                <a:solidFill>
                  <a:srgbClr val="FFFFFF"/>
                </a:solidFill>
                <a:latin typeface="HeliosC"/>
                <a:cs typeface="HeliosC"/>
              </a:rPr>
              <a:t>www.</a:t>
            </a:r>
            <a:r>
              <a:rPr lang="nb-NO" sz="1200" dirty="0" smtClean="0">
                <a:solidFill>
                  <a:srgbClr val="FFFFFF"/>
                </a:solidFill>
                <a:latin typeface="HeliosC"/>
                <a:cs typeface="HeliosC"/>
              </a:rPr>
              <a:t>phosagro.ru </a:t>
            </a:r>
            <a:endParaRPr lang="ru-RU" sz="1200" dirty="0">
              <a:solidFill>
                <a:srgbClr val="FFFFFF"/>
              </a:solidFill>
              <a:latin typeface="HeliosC"/>
              <a:cs typeface="HeliosC"/>
            </a:endParaRPr>
          </a:p>
        </p:txBody>
      </p:sp>
      <p:pic>
        <p:nvPicPr>
          <p:cNvPr id="8" name="Изображение 7" descr="LOGO whigh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3" y="5917684"/>
            <a:ext cx="2223628" cy="4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5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7" y="-6008"/>
            <a:ext cx="9169468" cy="6877101"/>
          </a:xfrm>
          <a:prstGeom prst="rect">
            <a:avLst/>
          </a:prstGeom>
        </p:spPr>
      </p:pic>
      <p:pic>
        <p:nvPicPr>
          <p:cNvPr id="14" name="Изображение 13" descr="2agricultur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77" y="4216789"/>
            <a:ext cx="3657600" cy="3670058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6493" y="4439387"/>
            <a:ext cx="7340600" cy="2425700"/>
          </a:xfrm>
          <a:prstGeom prst="rect">
            <a:avLst/>
          </a:prstGeom>
        </p:spPr>
      </p:pic>
      <p:pic>
        <p:nvPicPr>
          <p:cNvPr id="13" name="Изображение 12" descr="Whe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9" y="-2088063"/>
            <a:ext cx="3600000" cy="3626177"/>
          </a:xfrm>
          <a:prstGeom prst="ellipse">
            <a:avLst/>
          </a:prstGeom>
          <a:ln w="19050" cap="rnd" cmpd="sng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Изображение 11" descr="1agriculture.jpg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" y="1432820"/>
            <a:ext cx="3600000" cy="3600000"/>
          </a:xfrm>
          <a:prstGeom prst="ellipse">
            <a:avLst/>
          </a:prstGeom>
          <a:ln w="190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31750" h="31750"/>
            <a:contourClr>
              <a:srgbClr val="333333"/>
            </a:contourClr>
          </a:sp3d>
        </p:spPr>
      </p:pic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685800" y="1859353"/>
            <a:ext cx="7772400" cy="2357436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9" name="Изображение 8" descr="LOGO whight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67" y="841488"/>
            <a:ext cx="2917033" cy="59133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00807" y="0"/>
            <a:ext cx="1879828" cy="6871093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5525681"/>
            <a:ext cx="914400" cy="43184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31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" y="2654301"/>
            <a:ext cx="8089900" cy="698499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Наименование проекта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502" y="1"/>
            <a:ext cx="8215746" cy="3048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14"/>
          </p:nvPr>
        </p:nvSpPr>
        <p:spPr>
          <a:xfrm>
            <a:off x="8221248" y="1"/>
            <a:ext cx="922752" cy="304800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white">
                    <a:lumMod val="65000"/>
                  </a:prstClr>
                </a:solidFill>
              </a:rPr>
              <a:t>19.11.2014</a:t>
            </a:r>
            <a:endParaRPr lang="ru-RU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5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ctr"/>
          <a:lstStyle>
            <a:lvl1pPr algn="l">
              <a:defRPr sz="2000" b="1">
                <a:solidFill>
                  <a:srgbClr val="0D48BC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95147"/>
            <a:ext cx="5486400" cy="3732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20"/>
          <p:cNvSpPr>
            <a:spLocks noGrp="1"/>
          </p:cNvSpPr>
          <p:nvPr>
            <p:ph type="body" sz="quarter" idx="10" hasCustomPrompt="1"/>
          </p:nvPr>
        </p:nvSpPr>
        <p:spPr>
          <a:xfrm>
            <a:off x="640502" y="569272"/>
            <a:ext cx="8183434" cy="30137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D48BC"/>
                </a:solidFill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8" name="Название 9"/>
          <p:cNvSpPr txBox="1">
            <a:spLocks/>
          </p:cNvSpPr>
          <p:nvPr userDrawn="1"/>
        </p:nvSpPr>
        <p:spPr>
          <a:xfrm>
            <a:off x="623528" y="144034"/>
            <a:ext cx="2482927" cy="445198"/>
          </a:xfrm>
          <a:prstGeom prst="rect">
            <a:avLst/>
          </a:prstGeom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1000" b="0" kern="1200" baseline="0">
                <a:solidFill>
                  <a:schemeClr val="tx1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</a:rPr>
              <a:t>ТЕМА ПРЕЗЕНТАЦИИ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Текст 22"/>
          <p:cNvSpPr>
            <a:spLocks noGrp="1"/>
          </p:cNvSpPr>
          <p:nvPr>
            <p:ph type="body" sz="quarter" idx="13" hasCustomPrompt="1"/>
          </p:nvPr>
        </p:nvSpPr>
        <p:spPr>
          <a:xfrm>
            <a:off x="7916448" y="144034"/>
            <a:ext cx="907487" cy="398327"/>
          </a:xfr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63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19.11.2014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0001-8CB4-4551-B4AE-D868DB2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9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pic>
        <p:nvPicPr>
          <p:cNvPr id="18" name="Изображение 6" descr="podlojka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41067"/>
          </a:xfrm>
          <a:prstGeom prst="rect">
            <a:avLst/>
          </a:prstGeom>
        </p:spPr>
      </p:pic>
      <p:pic>
        <p:nvPicPr>
          <p:cNvPr id="19" name="Изображение 8" descr="Снимок экрана 2013-03-19 в 10.38.03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0" y="6317298"/>
            <a:ext cx="2096808" cy="37086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53490" y="6382768"/>
            <a:ext cx="59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C3C6CD3-4020-4746-B605-28C94E831994}" type="slidenum">
              <a:rPr lang="ru-RU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43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pic>
        <p:nvPicPr>
          <p:cNvPr id="18" name="Изображение 6" descr="podlojka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41067"/>
          </a:xfrm>
          <a:prstGeom prst="rect">
            <a:avLst/>
          </a:prstGeom>
        </p:spPr>
      </p:pic>
      <p:pic>
        <p:nvPicPr>
          <p:cNvPr id="19" name="Изображение 8" descr="Снимок экрана 2013-03-19 в 10.38.03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0" y="6317298"/>
            <a:ext cx="2096808" cy="37086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53490" y="6382768"/>
            <a:ext cx="59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C3C6CD3-4020-4746-B605-28C94E831994}" type="slidenum">
              <a:rPr lang="ru-RU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5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pic>
        <p:nvPicPr>
          <p:cNvPr id="18" name="Изображение 6" descr="podlojka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41067"/>
          </a:xfrm>
          <a:prstGeom prst="rect">
            <a:avLst/>
          </a:prstGeom>
        </p:spPr>
      </p:pic>
      <p:pic>
        <p:nvPicPr>
          <p:cNvPr id="19" name="Изображение 8" descr="Снимок экрана 2013-03-19 в 10.38.03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0" y="6317298"/>
            <a:ext cx="2096808" cy="37086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53490" y="6382768"/>
            <a:ext cx="59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C3C6CD3-4020-4746-B605-28C94E831994}" type="slidenum">
              <a:rPr lang="ru-RU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25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19.11.2014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E0001-8CB4-4551-B4AE-D868DB242F2A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 dirty="0">
              <a:solidFill>
                <a:srgbClr val="90C226"/>
              </a:solidFill>
            </a:endParaRPr>
          </a:p>
        </p:txBody>
      </p:sp>
      <p:pic>
        <p:nvPicPr>
          <p:cNvPr id="18" name="Изображение 6" descr="podlojka.jpg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41067"/>
          </a:xfrm>
          <a:prstGeom prst="rect">
            <a:avLst/>
          </a:prstGeom>
        </p:spPr>
      </p:pic>
      <p:pic>
        <p:nvPicPr>
          <p:cNvPr id="19" name="Изображение 8" descr="Снимок экрана 2013-03-19 в 10.38.03.pn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0" y="6317298"/>
            <a:ext cx="2096808" cy="37086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53490" y="6382768"/>
            <a:ext cx="596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C3C6CD3-4020-4746-B605-28C94E831994}" type="slidenum">
              <a:rPr lang="ru-RU" sz="12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‹#›</a:t>
            </a:fld>
            <a:endParaRPr lang="ru-RU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9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Temchuk@phosagro.ru" TargetMode="External"/><Relationship Id="rId7" Type="http://schemas.openxmlformats.org/officeDocument/2006/relationships/hyperlink" Target="mailto:NTomilova@phosagro.ru" TargetMode="External"/><Relationship Id="rId2" Type="http://schemas.openxmlformats.org/officeDocument/2006/relationships/hyperlink" Target="mailto:NBachurova@phosagro.ru" TargetMode="External"/><Relationship Id="rId1" Type="http://schemas.openxmlformats.org/officeDocument/2006/relationships/slideLayout" Target="../slideLayouts/slideLayout95.xml"/><Relationship Id="rId6" Type="http://schemas.openxmlformats.org/officeDocument/2006/relationships/hyperlink" Target="mailto:EChetverikova@phosagro.ru" TargetMode="External"/><Relationship Id="rId5" Type="http://schemas.openxmlformats.org/officeDocument/2006/relationships/hyperlink" Target="mailto:EMuchkaeva@phosagro.ru" TargetMode="External"/><Relationship Id="rId4" Type="http://schemas.openxmlformats.org/officeDocument/2006/relationships/hyperlink" Target="mailto:SNSokolova@phosagro.r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9633" y="302536"/>
            <a:ext cx="9144000" cy="45099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4281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электронного документооборота Контрагенту нужно</a:t>
            </a:r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1813032"/>
              </p:ext>
            </p:extLst>
          </p:nvPr>
        </p:nvGraphicFramePr>
        <p:xfrm>
          <a:off x="711227" y="1075267"/>
          <a:ext cx="7780811" cy="442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6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 электронного документооборота (для озвучивания контрагенту)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3" y="1291328"/>
            <a:ext cx="8043334" cy="373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Электронные документы приходят сразу, как только их подписали </a:t>
            </a: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точно не потеряются</a:t>
            </a: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будут сходиться акты сверок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ошибки вы сможете в течение дня внести исправления в документ </a:t>
            </a: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расхождений в книгах покупок и продаж, а значит, лишних требований от ФНС</a:t>
            </a: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документы хранятся в электронном виде бессрочно и бесплатно, по удобному фильтру найти нужный документ можно за пару секунд.</a:t>
            </a:r>
          </a:p>
          <a:p>
            <a:pPr marL="285750" indent="-285750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массы времени на работе с папками, реестрами и подшивке документов.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8529" y="682018"/>
            <a:ext cx="7812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Контрагенту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необходимо связаться с оператором и обсудить два момента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44500"/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Только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после этого с оператором подписывается соглашение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0" y="243607"/>
            <a:ext cx="9144000" cy="43841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4281CE"/>
                </a:solidFill>
                <a:latin typeface="Times New Roman" panose="02020603050405020304" pitchFamily="18" charset="0"/>
              </a:rPr>
              <a:t>Памятка для КОНТРАГЕНТА</a:t>
            </a:r>
            <a:endParaRPr lang="ru-RU" sz="2000" dirty="0">
              <a:solidFill>
                <a:srgbClr val="4281CE"/>
              </a:solidFill>
              <a:latin typeface="Times New Roman" panose="02020603050405020304" pitchFamily="18" charset="0"/>
            </a:endParaRPr>
          </a:p>
          <a:p>
            <a:endParaRPr lang="ru-RU" sz="2000" dirty="0">
              <a:solidFill>
                <a:srgbClr val="4281C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025" y="2490017"/>
            <a:ext cx="79068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Если компания-контрагент сдает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отчетность в электронном виде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значит, электронная подпись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уже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есть. Тогда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нужно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зайти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сайт diadoc.ru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нажать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правом верхнем углу «Войти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». Выбрать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«По сертификату».</a:t>
            </a:r>
          </a:p>
          <a:p>
            <a:pPr indent="444500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В системе,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разделе «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Контрагенты»,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нужно принять приглашение от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предприятия ФосАгро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подписать Соглашение по ЭДО, после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этого мы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можно начинать выставлять и принимать документы. </a:t>
            </a:r>
          </a:p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5103070023/КПП 997550001 АО «Апатит»,</a:t>
            </a:r>
          </a:p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5103070023/КПП 511843001 Кировский филиал АО «Апатит»,</a:t>
            </a:r>
          </a:p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5103070023/КПП 643943001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Балаковский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АО «Апатит»,</a:t>
            </a:r>
          </a:p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470201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7820/КПП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0250001 АО «Метахим».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Если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возникнут сложности,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звонить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техподдержку на номер 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800 500-10-18, специалист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поможет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настроить сертификат и войти в Диадок.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4. Если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нет сертификата –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его можно получить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Удостоверяющем центре СКБ Контур. В среднем он стоит от 2000 р. Для его получения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нужно оставить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заявку на сайте diadoc.ru.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1374480" y="1046179"/>
            <a:ext cx="2943520" cy="108755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solidFill>
              <a:srgbClr val="17406D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Сколько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будет стоить подключение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683951" y="1038297"/>
            <a:ext cx="2926587" cy="108755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solidFill>
              <a:srgbClr val="17406D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ru-RU" sz="1600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какие сроки будет подключено</a:t>
            </a:r>
            <a:endParaRPr lang="ru-RU" sz="16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565" y="537007"/>
            <a:ext cx="8202706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07000"/>
              </a:lnSpc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приглашение,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соглашение по ЭДО, ознакомиться и подписать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ЭЦП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565" y="1941788"/>
            <a:ext cx="8054788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</a:pP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3047" y="122735"/>
            <a:ext cx="8054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ействия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онтрагента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получении уведомления-приглашения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переходе на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ЭДО</a:t>
            </a:r>
          </a:p>
          <a:p>
            <a:pPr indent="444500" algn="ctr"/>
            <a:endParaRPr lang="ru-RU" sz="2000" b="1" dirty="0" smtClean="0">
              <a:solidFill>
                <a:srgbClr val="4281C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/>
            <a:endParaRPr lang="ru-RU" sz="2000" b="1" dirty="0">
              <a:solidFill>
                <a:srgbClr val="4281C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047" y="1510944"/>
            <a:ext cx="72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 по ЭДО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047" y="1880276"/>
            <a:ext cx="8202706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«Апатит» и АО «ФосАгро-Транс» </a:t>
            </a:r>
          </a:p>
          <a:p>
            <a:pPr indent="177800" algn="just">
              <a:lnSpc>
                <a:spcPct val="107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Бачурова Нина Васильевна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NBachurova@phosagro.ru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+7 (8202)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59 48 05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77800"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Темчук Людмила Генриховна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LTemchuk@phosagro.ru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69875"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(8202)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59 49 39 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КФ АО «Апатит»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Соколова Светлана Николаевна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SNSokolova@phosagro.ru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+7 (81531)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3 21 25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БФ АО «Апатит»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Мучкаева Елена Викторовна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EMuchkaeva@phosagro.ru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(8453) 49 40 15</a:t>
            </a:r>
          </a:p>
          <a:p>
            <a:pPr marL="269875"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Четверикова Елена Александровна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EChetverikova@phosagro.ru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algn="just">
              <a:lnSpc>
                <a:spcPct val="107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(8453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49 41 59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«Метахим»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Томилова Наталья Викторовна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NTomilova@phosagro.ru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(81363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6 49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  <a:p>
            <a:pPr algn="just"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76161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9917" y="1582341"/>
            <a:ext cx="8658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 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операторов: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ПФ </a:t>
            </a:r>
            <a:r>
              <a:rPr lang="ru-RU" dirty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СКБ КОНТУР, АО  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 ИНН 6663003127  КПП 660850001 </a:t>
            </a:r>
            <a:endParaRPr lang="ru-RU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идентификатор  2BM-6663003127-2012052807192968181080000000000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</a:t>
            </a:r>
            <a:r>
              <a:rPr lang="ru-RU" dirty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ТЕНЗОР, ООО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 ИНН 7605016030  КПП 760450001  </a:t>
            </a:r>
            <a:endParaRPr lang="ru-RU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  2BE49bbae8a8d1511e1a89b5cf3fc3369f0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ru-RU" dirty="0" smtClean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ТАКСКОМ</a:t>
            </a:r>
            <a:r>
              <a:rPr lang="ru-RU" dirty="0">
                <a:solidFill>
                  <a:srgbClr val="0C2CB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ООО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 ИНН  7704211201 КПП 770401001 </a:t>
            </a:r>
            <a:endParaRPr lang="ru-RU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ru-RU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идентификатор 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3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01565"/>
              </p:ext>
            </p:extLst>
          </p:nvPr>
        </p:nvGraphicFramePr>
        <p:xfrm>
          <a:off x="2658123" y="8313582"/>
          <a:ext cx="5011639" cy="34835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300"/>
                <a:gridCol w="2379650"/>
                <a:gridCol w="61300"/>
                <a:gridCol w="2509389"/>
              </a:tblGrid>
              <a:tr h="183887">
                <a:tc rowSpan="5" gridSpan="2"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rowSpan="5"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«Апатит»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5103070023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997550001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27583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55166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(АО «ПФ «СКБ Контур»)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-5103070023-997350001-201710300655055882964;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«Компания Тензор»)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eadf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57431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2AL-4E24BEFE-C7B4-4F06-801C-46FA8464A1A6-00001.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gridSpan="4"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Филиалы: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Волховский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Кировский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887">
                <a:tc rowSpan="5"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«Апатит»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Балаковский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филиал АО «Апатит»)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5103070023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643943001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27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551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ЭДО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(АО «ПФ «СКБ Контур)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2BM-5103070023-643943001-201504131207355697161;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Тензор)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2BE01d105ce2b9a44b1af19e4277ad69c24;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2AL-FBD59F00-6DCF-4F78-8D2B-770E33DA287A-00001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183887">
                <a:tc rowSpan="5"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«Апатит»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(Волховский филиал АО «Апатит»)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5103070023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470243001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27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5823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(АО «ПФ «СКБ Контур»)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2BM-5103070023-470243001-201903120950339142374;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Компания Тензор)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5402249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064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ddbb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95988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82-4263-9150-7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00-00001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183887">
                <a:tc rowSpan="5"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«Апатит»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(Кировский филиал АО «Апатит»)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5103070023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91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511843001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27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  <a:tr h="551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(АО «ПФ «СКБ Контур»)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2BM-5103070023-2012062611282188796800000000000;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«Компания Тензор»)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2BEcea4c0c9bfb6445c8c3b92e8db393c89;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2AL-8A9BC387-B1A3-4B9F-AFBC-8F59D09E0082-00001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50" marR="1795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20739" y="536617"/>
            <a:ext cx="49250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ПАРТНЕРА АО «АПАТИТ»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20965"/>
              </p:ext>
            </p:extLst>
          </p:nvPr>
        </p:nvGraphicFramePr>
        <p:xfrm>
          <a:off x="807244" y="1168544"/>
          <a:ext cx="7730266" cy="2722321"/>
        </p:xfrm>
        <a:graphic>
          <a:graphicData uri="http://schemas.openxmlformats.org/drawingml/2006/table">
            <a:tbl>
              <a:tblPr/>
              <a:tblGrid>
                <a:gridCol w="2234536"/>
                <a:gridCol w="5495730"/>
              </a:tblGrid>
              <a:tr h="4188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«Апатит»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5103070023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4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997550001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«ПФ «СКБ Контур» (Диадок)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«Такском-Доклайнз»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«ПФ «СКБ Контур»)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BM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-5103070023-997350001-201710300655055882964;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«Компания Тензор»)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eadf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57431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2AL-4E24BEFE-C7B4-4F06-801C-46FA8464A1A6-00001.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80966"/>
              </p:ext>
            </p:extLst>
          </p:nvPr>
        </p:nvGraphicFramePr>
        <p:xfrm>
          <a:off x="807244" y="3893889"/>
          <a:ext cx="7730266" cy="2445430"/>
        </p:xfrm>
        <a:graphic>
          <a:graphicData uri="http://schemas.openxmlformats.org/drawingml/2006/table">
            <a:tbl>
              <a:tblPr/>
              <a:tblGrid>
                <a:gridCol w="2234536"/>
                <a:gridCol w="5495730"/>
              </a:tblGrid>
              <a:tr h="345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Балаковский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 АО «Апатит»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5103070023    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643943001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2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64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ЭДО (GUID)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(АО «ПФ «СКБ Контур)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2BM-5103070023-643943001-201504131207355697161;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Тензор)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2BE01d105ce2b9a44b1af19e4277ad69c24;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2AL-FBD59F00-6DCF-4F78-8D2B-770E33DA287A-00001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99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86833"/>
              </p:ext>
            </p:extLst>
          </p:nvPr>
        </p:nvGraphicFramePr>
        <p:xfrm>
          <a:off x="807244" y="889001"/>
          <a:ext cx="7860895" cy="5144518"/>
        </p:xfrm>
        <a:graphic>
          <a:graphicData uri="http://schemas.openxmlformats.org/drawingml/2006/table">
            <a:tbl>
              <a:tblPr/>
              <a:tblGrid>
                <a:gridCol w="3237431"/>
                <a:gridCol w="4623464"/>
              </a:tblGrid>
              <a:tr h="390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Волховский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филиал АО «Апатит»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5103070023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470243001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АО «ПФ «СКБ Контур»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Диадок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(АО «ПФ «СКБ Контур»)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2BM-5103070023-470243001-201903120950339142374;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Компания Тензор)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5402249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064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ddbb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95988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82-4263-9150-7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00-00001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наименование организации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(согласно учредительным документам)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Кировский филиал АО «Апатит»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5103070023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КПП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511843001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6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оператора ЭДО</a:t>
                      </a: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«ПФ «СКБ Контур» (Диадок)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«Компания Тензор» (СБИС)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«Такском-Доклайнз»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1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Идентификатор пользователя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ЭДО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(GUID)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(АО «ПФ «СКБ Контур»)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2BM-5103070023-2012062611282188796800000000000;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«Компания Тензор»)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2BEcea4c0c9bfb6445c8c3b92e8db393c89;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(ООО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Такском-Доклайнз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2AL-8A9BC387-B1A3-4B9F-AFBC-8F59D09E0082-00001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5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502" y="328758"/>
            <a:ext cx="801499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АО Апатит и его филиалов на сегодняшний день реализован Электронный документооборот по следующим типам ЭД и форматам закрепленных приказам ФНС РФ: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 фактура в формате приказа ФНС РФ от 19.12.2018 N ММВ-7-15/820@ (ON_NSCHFDOPPR)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Корректировочный счет фактура в формате приказа ФНС РФ от 13.04.2016 N ММВ-7-15/189@ (ON_KORSCHFDOPPR)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 выполнении работ (оказании услуг) в формате приказа ФНС РФ от 19.12.2018 N ММВ-7-15/820@ (ON_NSCHFDOPPR)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 о выполнении работ (оказании услуг) в формате приказа ФНС РФ от 30.11.2015 N ММВ-7-10/552@ (DP_REZRUISP)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Товарная накладная в формате приказа ФНС РФ от 19.12.2018 N ММВ-7-15/820@  (ON_NSCHFDOPPR)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Товарная накладная в формате приказа ФНС РФ от 30.11.2015 N ММВ-7-10/551@ (DP_TOVTORGPR)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УПД в режиме «Счет-фактура» в формате приказа ФНС РФ от 19.12.2018 N ММВ-7-15/820@ (ON_NSCHFDOPPR)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УПД в режиме «Счет-фактура + передаточный документ» в формате приказа ФНС РФ от 19.12.2018 N ММВ-7-15/820@ (ON_NSCHFDOPPR)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УПД в режиме «Передаточный документ» в формате приказа ФНС РФ от 19.12.2018 N ММВ-7-15/820@ (ON_NSCHFDOPPR)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УКД в режиме «Счет-фактура» в формате приказа ФНС РФ от 13.04.2016 N ММВ-7-15/189@ (ON_KORSCHFDOPPR)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операторов ЭДО ЗАО "ПФ "СКБ Контур", Компания "Тензор", ООО "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Такском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возможна пакетная отправка ЭД.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есть  реализована связь между формализованными документами (УПД, Акты, Счет-фактуры, Товарные накладные) и неформализованными документами-вложениями (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txt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docx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xlsx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т.п.)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ранее полученной информации от службы поддержки оператора ЭДО Калуга Астрал пакетная передача ЭД у оператора не реализована. Следовательно ЭДО по роумингу возможен ЭДО только формализованными ЭД (только в форматах описанных выше).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обе стороны устраивает ЭДО в таком формате, тогда с технической стороны требуется: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приглашение в веб интерфейсе оператора.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принятия приглашения контрагентом, выполнить настройку контрагента в КИС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ФосАгро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стороне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АО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Апатит.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5159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9BC358E5FA2AF4CB81ADC70F8E234B6" ma:contentTypeVersion="0" ma:contentTypeDescription="Создание документа." ma:contentTypeScope="" ma:versionID="cb0a900e3af5ebd38ce3398e1cfc34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4206C-7590-47E0-8911-CF6B992FA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2535AB-2230-477B-B8C9-8CDC158007B8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FBCFEA8-6169-43DB-8553-76FCE4989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40217</TotalTime>
  <Words>1242</Words>
  <Application>Microsoft Office PowerPoint</Application>
  <PresentationFormat>Экран (4:3)</PresentationFormat>
  <Paragraphs>244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Calibri</vt:lpstr>
      <vt:lpstr>HeliosC</vt:lpstr>
      <vt:lpstr>Symbol</vt:lpstr>
      <vt:lpstr>Times New Roman</vt:lpstr>
      <vt:lpstr>Trebuchet MS</vt:lpstr>
      <vt:lpstr>Wingdings</vt:lpstr>
      <vt:lpstr>Wingdings 3</vt:lpstr>
      <vt:lpstr>Специальное оформление</vt:lpstr>
      <vt:lpstr>Грань</vt:lpstr>
      <vt:lpstr>1_Грань</vt:lpstr>
      <vt:lpstr>2_Грань</vt:lpstr>
      <vt:lpstr>3_Грань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m10group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SNazarov@phosagro.ru</dc:creator>
  <cp:lastModifiedBy>Бачурова Нина Васильевна</cp:lastModifiedBy>
  <cp:revision>1663</cp:revision>
  <cp:lastPrinted>2017-01-17T10:26:34Z</cp:lastPrinted>
  <dcterms:created xsi:type="dcterms:W3CDTF">2013-03-19T07:30:03Z</dcterms:created>
  <dcterms:modified xsi:type="dcterms:W3CDTF">2020-05-26T08:54:20Z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0x01010059BC358E5FA2AF4CB81ADC70F8E234B6</vt:lpwstr>
  </property>
  <property fmtid="{D5CDD505-2E9C-101B-9397-08002B2CF9AE}" pid="3" name="IsMyDocuments">
    <vt:bool>true</vt:bool>
  </property>
</Properties>
</file>